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377440"/>
            <a:ext cx="1069848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1F212B"/>
                </a:solidFill>
              </a:defRPr>
            </a:pPr>
            <a:r>
              <a:t>МАЙСТЕР PRO — цифрова майстерня об’єкта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3749039"/>
            <a:ext cx="1060704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6B7280"/>
                </a:solidFill>
              </a:defRPr>
            </a:pPr>
            <a:r>
              <a:t>Практичний сервіс для виконробів і будівельних компаній України та Європи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148840"/>
            <a:ext cx="2011680" cy="13716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wrap="none">
            <a:spAutoFit/>
          </a:bodyPr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4F46E5"/>
                </a:solidFill>
              </a:defRPr>
            </a:pPr>
            <a:r>
              <a:t>МАЙСТЕР PRO</a:t>
            </a:r>
          </a:p>
        </p:txBody>
      </p:sp>
      <p:pic>
        <p:nvPicPr>
          <p:cNvPr id="3" name="Picture 2" descr="pptximg_54d8d0918bf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1463040"/>
            <a:ext cx="4754880" cy="4754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554480"/>
            <a:ext cx="56692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Цифрова майстерня об’єкта для виконроба, бригади та будівельної компанії.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Бригада, табель, гроші, матеріали, креслення, фотозвіти й графік — в одному робочому середовищі.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Сайт сьогодні — основа для масштабування у повноцінний мобільний застосунок завтра.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4F46E5"/>
                </a:solidFill>
              </a:defRPr>
            </a:pPr>
            <a:r>
              <a:t>Проблема на будмайданчику</a:t>
            </a:r>
          </a:p>
        </p:txBody>
      </p:sp>
      <p:pic>
        <p:nvPicPr>
          <p:cNvPr id="3" name="Picture 2" descr="pptximg_76805df2093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1463040"/>
            <a:ext cx="4754880" cy="4754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554480"/>
            <a:ext cx="56692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Дані розкидані між блокнотами, чатами, фотографіями та таблицями.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Аванси, години, матеріали й задачі легко губляться або фіксуються із запізненням.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Звітність для замовника займає час, а контроль плану, факту й прибутку стає складним.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На віддалених об’єктах інтернет нестабільний, але робота не зупиняється.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4F46E5"/>
                </a:solidFill>
              </a:defRPr>
            </a:pPr>
            <a:r>
              <a:t>Рішення: один цифровий контур</a:t>
            </a:r>
          </a:p>
        </p:txBody>
      </p:sp>
      <p:pic>
        <p:nvPicPr>
          <p:cNvPr id="3" name="Picture 2" descr="pptximg_2fd3cfc8eef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1463040"/>
            <a:ext cx="4754880" cy="4754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554480"/>
            <a:ext cx="56692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МАЙСТЕР PRO об’єднує щоденні операції виконроба навколо конкретного об’єкта.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Кожен об’єкт має власні креслення, кошториси, табель, фотозвіти, задачі, гроші та графік.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Спільна бригада працює на різних об’єктах, а фінансовий стан і прогрес видно централізовано.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Інтерфейс створений для швидкої роботи на телефоні прямо на майданчику.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4F46E5"/>
                </a:solidFill>
              </a:defRPr>
            </a:pPr>
            <a:r>
              <a:t>Робочий цикл: від першої зустрічі до прибутку</a:t>
            </a:r>
          </a:p>
        </p:txBody>
      </p:sp>
      <p:pic>
        <p:nvPicPr>
          <p:cNvPr id="3" name="Picture 2" descr="pptximg_d2d687da23e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1463040"/>
            <a:ext cx="4754880" cy="4754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554480"/>
            <a:ext cx="56692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1. Створити об’єкт, додати бригаду та налаштувати фірмовий шаблон КП.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2. Попередньо підібрати технологію будинку, бюджет і строки для замовника.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3. Завантажити креслення, порахувати обсяги та сформувати кошторис.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4. Щодня ставити задачі, вести табель, фіксувати аванси й витрати.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5. Збирати фотозвіти, контролювати етапи, план-факт і чистий прибуток.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4F46E5"/>
                </a:solidFill>
              </a:defRPr>
            </a:pPr>
            <a:r>
              <a:t>Креслення → обсяги → кошторис</a:t>
            </a:r>
          </a:p>
        </p:txBody>
      </p:sp>
      <p:pic>
        <p:nvPicPr>
          <p:cNvPr id="3" name="Picture 2" descr="pptximg_a43d2e8b5bf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1463040"/>
            <a:ext cx="4754880" cy="4754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554480"/>
            <a:ext cx="56692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Завантаження планів у PDF або фото: система розпізнає кімнати, периметри, вікна та двері.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Масштаб можна відкалібрувати за відомою стіною чи розмірною лінією.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Площі одним дотиком передаються в калькулятори стяжки, бетону, плитки та штукатурки.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Комерційна пропозиція формується за власним прайсом, з логотипом, реквізитами й умовами оплати.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4F46E5"/>
                </a:solidFill>
              </a:defRPr>
            </a:pPr>
            <a:r>
              <a:t>Голос, який економить час</a:t>
            </a:r>
          </a:p>
        </p:txBody>
      </p:sp>
      <p:pic>
        <p:nvPicPr>
          <p:cNvPr id="3" name="Picture 2" descr="pptximg_39b8180e5e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1463040"/>
            <a:ext cx="4754880" cy="4754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554480"/>
            <a:ext cx="56692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Велика голосова кнопка дозволяє вносити записи без клавіатури.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Команди на кшталт «Аванс Ковалю 1500», «Петренко 8 годин на Шевченка», «Пішло 20 мішків цементу».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Помічник відносить дію до грошей, табеля або витрат матеріалів.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Для неоднозначних команд доступне підтвердження й виправлення перед збереженням.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4F46E5"/>
                </a:solidFill>
              </a:defRPr>
            </a:pPr>
            <a:r>
              <a:t>Контроль бригади, грошей і задач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Картка майстра: спеціальність, ставка, телефон і поточний баланс до виплати.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Табель по об’єктах: години або обсяг робіт, автоматичні нарахування та аванси.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Щоденні завдання формуються за об’єктом, датою та етапом і відправляються у Viber, Telegram або WhatsApp.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Майстер бачить, де працювати, що робити й до якого часу — менше дзвінків і непорозумінь.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4F46E5"/>
                </a:solidFill>
              </a:defRPr>
            </a:pPr>
            <a:r>
              <a:t>Доказ виконання для замовника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Фотозвіти прив’язуються до об’єкта й дати, з відмітками «До / Після».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Приховані роботи: електрика, труби, гідроізоляція, армування — фіксуються до закриття оздобленням.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Фірмовий PDF-фотозвіт можна одразу надіслати замовнику для проміжної оплати.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Це дисципліна на об’єкті та додатковий захист у разі спорів.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4F46E5"/>
                </a:solidFill>
              </a:defRPr>
            </a:pPr>
            <a:r>
              <a:t>Працює там, де будується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Повний офлайн-режим: записи зберігаються на телефоні без мережі.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Після появи зв’язку дані синхронізуються автоматично у фоновому режимі.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Великі кнопки, високий контраст і зручні зони дотику — для сонця, пилу та робочих рукавичок.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Застосунок можна встановити з браузера на головний екран телефона без Play Market.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4F46E5"/>
                </a:solidFill>
              </a:defRPr>
            </a:pPr>
            <a:r>
              <a:t>Будинок, матеріали та строки — швидше для продажу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Конструктор будинку порівнює 6 технологій: СІП-панелі, каркас, газоблок, керамоблок, зруб або брус, цегла.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Підбір враховує площу, бюджет, рівень готовності та бажаний термін.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Офлайн-калькулятори допомагають рахувати бетон, стяжку, штукатурку, плитку, фарбу, гіпсокартон, цеглу й утеплення.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Календар етапів автоматично зсуває залежні роботи, якщо змінюється один термін.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4F46E5"/>
                </a:solidFill>
              </a:defRPr>
            </a:pPr>
            <a:r>
              <a:t>Цінність для будівельного бізнесу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Виконробу — менше ручного введення та більше контролю прямо на об’єкті.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Власнику компанії — прозорі витрати, аванси, нарахування, план-факт і прибуток.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Замовнику — зрозумілий кошторис, регулярні фотозвіти та швидка комунікація.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Команді — чіткі задачі, менше хаосу та швидші рішення.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4F46E5"/>
                </a:solidFill>
              </a:defRPr>
            </a:pPr>
            <a:r>
              <a:t>Наступний крок: популяризувати МАЙСТЕР PRO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Позиціонування: практичний цифровий помічник виконроба, а не складна корпоративна система.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Ключове повідомлення: «Сказав — зафіксував. Порахував — відправив. Побудував — підтвердив».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Демонструвати реальні сценарії: голосовий аванс, фото прихованих робіт, кошторис із креслення, офлайн на об’єкті.</a:t>
            </a:r>
          </a:p>
          <a:p>
            <a:pPr>
              <a:spcAft>
                <a:spcPts val="1200"/>
              </a:spcAft>
              <a:defRPr sz="1900">
                <a:solidFill>
                  <a:srgbClr val="1F212B"/>
                </a:solidFill>
              </a:defRPr>
            </a:pPr>
            <a:r>
              <a:t>•  Заклик до дії: відкрити сервіс, додати його на головний екран і почати з першого об’єкта.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